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Inter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72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-3-8.svg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-3-6.svg"/><Relationship Id="rId5" Type="http://schemas.openxmlformats.org/officeDocument/2006/relationships/image" Target="../media/image-3-4.svg"/><Relationship Id="rId4" Type="http://schemas.openxmlformats.org/officeDocument/2006/relationships/image" Target="../media/image-3-2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-6-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5.svg"/><Relationship Id="rId5" Type="http://schemas.openxmlformats.org/officeDocument/2006/relationships/image" Target="../media/image-6-3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bg-BG" sz="4450" dirty="0" smtClean="0"/>
              <a:t>Система за управление на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bg-BG" sz="4450" dirty="0" smtClean="0"/>
              <a:t>Библиотека.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по обектно-ориентирано програмиране, реализиран на C#. Конзолно приложение, демонстриращо основните принципи на ООП чрез практически сценарий за управление на библиотечни ресурси.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6594" y="172072"/>
            <a:ext cx="2606965" cy="659845"/>
          </a:xfrm>
          <a:prstGeom prst="roundRect">
            <a:avLst>
              <a:gd name="adj" fmla="val 17884"/>
            </a:avLst>
          </a:prstGeom>
          <a:solidFill>
            <a:srgbClr val="DADBF1"/>
          </a:solidFill>
          <a:ln/>
        </p:spPr>
      </p:sp>
      <p:sp>
        <p:nvSpPr>
          <p:cNvPr id="4" name="Text 1"/>
          <p:cNvSpPr/>
          <p:nvPr/>
        </p:nvSpPr>
        <p:spPr>
          <a:xfrm>
            <a:off x="459426" y="446127"/>
            <a:ext cx="129385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ЦЕЛ НА ПРОЕКТА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458873" y="932021"/>
            <a:ext cx="6574750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bg-BG" sz="2900" dirty="0" smtClean="0"/>
              <a:t>Какво постигаме с приложението?</a:t>
            </a:r>
            <a:endParaRPr lang="en-US" sz="2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73" y="1880830"/>
            <a:ext cx="5630347" cy="56303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8563" y="1839158"/>
            <a:ext cx="5630347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Създаването на функционална система за библиотечно управление, която илюстрира практическото приложение на обектно-ориентираното програмиране.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48563" y="3322824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Приложението предоставя инструменти за:</a:t>
            </a:r>
            <a:endParaRPr lang="en-US" b="1" dirty="0"/>
          </a:p>
        </p:txBody>
      </p:sp>
      <p:sp>
        <p:nvSpPr>
          <p:cNvPr id="9" name="Text 5"/>
          <p:cNvSpPr/>
          <p:nvPr/>
        </p:nvSpPr>
        <p:spPr>
          <a:xfrm>
            <a:off x="7548563" y="3750542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Добавяне и каталогизиране на книги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7548563" y="4176310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Управление на процеса по заемане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7548562" y="4639107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Проследяване на връщането на книги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7548563" y="5101903"/>
            <a:ext cx="5630347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Обработка на грешки и изключения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021" y="7142829"/>
            <a:ext cx="3083526" cy="10623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882" y="732830"/>
            <a:ext cx="9315926" cy="517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bg-BG" sz="3250" dirty="0" smtClean="0"/>
              <a:t>Обектно-ориантирани принципи в действие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71882" y="1663898"/>
            <a:ext cx="1308663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Проектът демонстрира четирите основни стълба на ООП, интегрирани в реална бизнес логика.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71882" y="2227540"/>
            <a:ext cx="6439853" cy="2696647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86314" y="2441972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57049" y="2612588"/>
            <a:ext cx="279202" cy="27920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6314" y="3269456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bg-BG" sz="2000" b="1" dirty="0" smtClean="0"/>
              <a:t>Наследяване</a:t>
            </a:r>
            <a:endParaRPr lang="en-US" sz="2000" b="1" dirty="0"/>
          </a:p>
        </p:txBody>
      </p:sp>
      <p:sp>
        <p:nvSpPr>
          <p:cNvPr id="8" name="Text 5"/>
          <p:cNvSpPr/>
          <p:nvPr/>
        </p:nvSpPr>
        <p:spPr>
          <a:xfrm>
            <a:off x="986314" y="3716774"/>
            <a:ext cx="601098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Базовият клас User служи като основа за Student и Librarian, споделяйки общи характеристики и поведение.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418546" y="2227540"/>
            <a:ext cx="6439972" cy="2696647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2978" y="2441972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803713" y="2612588"/>
            <a:ext cx="279202" cy="27920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2978" y="3269456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bg-BG" sz="2000" b="1" dirty="0" smtClean="0"/>
              <a:t>Полимурфизъм</a:t>
            </a:r>
            <a:endParaRPr lang="en-US" sz="2000" b="1" dirty="0"/>
          </a:p>
        </p:txBody>
      </p:sp>
      <p:sp>
        <p:nvSpPr>
          <p:cNvPr id="13" name="Text 9"/>
          <p:cNvSpPr/>
          <p:nvPr/>
        </p:nvSpPr>
        <p:spPr>
          <a:xfrm>
            <a:off x="7632978" y="3716774"/>
            <a:ext cx="6011108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Предефиниране на методи позволява различно поведение при еднакъв интерфейс за различните типове потребители.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771882" y="5130998"/>
            <a:ext cx="6439853" cy="2365653"/>
          </a:xfrm>
          <a:prstGeom prst="roundRect">
            <a:avLst>
              <a:gd name="adj" fmla="val 3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6314" y="5345430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57049" y="5516047"/>
            <a:ext cx="279202" cy="27920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314" y="6090166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bg-BG" sz="2000" b="1" dirty="0" smtClean="0"/>
              <a:t>Инкапсулация</a:t>
            </a:r>
            <a:endParaRPr lang="en-US" sz="2000" b="1" dirty="0"/>
          </a:p>
        </p:txBody>
      </p:sp>
      <p:sp>
        <p:nvSpPr>
          <p:cNvPr id="18" name="Text 13"/>
          <p:cNvSpPr/>
          <p:nvPr/>
        </p:nvSpPr>
        <p:spPr>
          <a:xfrm>
            <a:off x="986314" y="6506171"/>
            <a:ext cx="601098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Използване на модификатори за достъп (private, protected) защитава вътрешното състояние на обектите.</a:t>
            </a: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7418546" y="5130998"/>
            <a:ext cx="6439972" cy="2365653"/>
          </a:xfrm>
          <a:prstGeom prst="roundRect">
            <a:avLst>
              <a:gd name="adj" fmla="val 3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32978" y="5345430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950BC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803713" y="5516047"/>
            <a:ext cx="279202" cy="27920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2978" y="6172914"/>
            <a:ext cx="346079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bg-BG" sz="2000" b="1" dirty="0" smtClean="0">
                <a:solidFill>
                  <a:srgbClr val="272525"/>
                </a:solidFill>
                <a:ea typeface="Inter Bold" pitchFamily="34" charset="-122"/>
              </a:rPr>
              <a:t>Обработка на изключения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32978" y="6620232"/>
            <a:ext cx="6011108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Механизми за предотвратяване на невалидни операции и грациозно управление на грешки.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12893" y="7539896"/>
            <a:ext cx="2094261" cy="654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3035"/>
            <a:ext cx="948035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bg-BG" sz="3550" b="1" dirty="0" smtClean="0"/>
              <a:t>Основни функционалности на проекта</a:t>
            </a:r>
            <a:endParaRPr lang="en-US" sz="35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4145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69632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bg-BG" sz="2200" b="1" dirty="0" smtClean="0">
                <a:solidFill>
                  <a:srgbClr val="272525"/>
                </a:solidFill>
                <a:ea typeface="Inter Bold" pitchFamily="34" charset="-122"/>
              </a:rPr>
              <a:t>Добавяне на книги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4343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Библиотекарят въвежда нови заглавия в системата с пълна информация за автор и статус.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145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769632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bg-BG" sz="2200" b="1" dirty="0" smtClean="0"/>
              <a:t>Преглед на каталог</a:t>
            </a:r>
            <a:endParaRPr lang="en-US" sz="2200" b="1" dirty="0"/>
          </a:p>
        </p:txBody>
      </p:sp>
      <p:sp>
        <p:nvSpPr>
          <p:cNvPr id="10" name="Text 8"/>
          <p:cNvSpPr/>
          <p:nvPr/>
        </p:nvSpPr>
        <p:spPr>
          <a:xfrm>
            <a:off x="5216962" y="34343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Показване на всички налични книги с техния актуален статус и наличност.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1458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769632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bg-BG" sz="2200" b="1" dirty="0" smtClean="0"/>
              <a:t>Заемане на книги</a:t>
            </a:r>
            <a:endParaRPr lang="en-US" sz="2200" b="1" dirty="0"/>
          </a:p>
        </p:txBody>
      </p:sp>
      <p:sp>
        <p:nvSpPr>
          <p:cNvPr id="14" name="Text 12"/>
          <p:cNvSpPr/>
          <p:nvPr/>
        </p:nvSpPr>
        <p:spPr>
          <a:xfrm>
            <a:off x="9640133" y="343435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Студентите могат да заемат налични книги, като системата актуализира статуса им автоматично.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199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27494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44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Връщане на книги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93967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Процесът по връщане освобождава книгата за следващи потребители.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199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274945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449252"/>
            <a:ext cx="3268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bg-BG" sz="2200" b="1" dirty="0" smtClean="0">
                <a:solidFill>
                  <a:srgbClr val="272525"/>
                </a:solidFill>
                <a:ea typeface="Inter Bold" pitchFamily="34" charset="-122"/>
              </a:rPr>
              <a:t>Управление на грешки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93967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Валидация и обработка на всички неправилни или невалидни операции с ясни съобщения.</a:t>
            </a:r>
            <a:endParaRPr lang="en-US" sz="17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405" y="7549236"/>
            <a:ext cx="1842013" cy="575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4481" y="122009"/>
            <a:ext cx="1879964" cy="1001274"/>
          </a:xfrm>
          <a:prstGeom prst="roundRect">
            <a:avLst>
              <a:gd name="adj" fmla="val 16908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43465" y="552748"/>
            <a:ext cx="1296640" cy="469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АРХИТЕКТУРА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69902" y="602753"/>
            <a:ext cx="5816918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/>
              <a:t>UML </a:t>
            </a:r>
            <a:r>
              <a:rPr lang="bg-BG" sz="2200" dirty="0" smtClean="0"/>
              <a:t>диаграма и структура на класовете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63" y="1591336"/>
            <a:ext cx="6195847" cy="1532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Архитектурата на приложението следва класическия обектно-ориентиран модел с ясна йерархия и разделение на отговорностите.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35663" y="2747108"/>
            <a:ext cx="337756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Ключови компоненти: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28293" y="3272749"/>
            <a:ext cx="337756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абстрактен базов клас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28292" y="4330064"/>
            <a:ext cx="337756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наследява User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14856" y="3793051"/>
            <a:ext cx="337756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Librarian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наследява User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28291" y="4901040"/>
            <a:ext cx="337756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Library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управлява колекцията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28293" y="5428754"/>
            <a:ext cx="3377565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модел на книгата</a:t>
            </a:r>
            <a:endParaRPr lang="en-US" sz="20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30" y="1453872"/>
            <a:ext cx="5239226" cy="5239226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2833926" y="7011710"/>
            <a:ext cx="8962430" cy="828794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610" y="7224713"/>
            <a:ext cx="177046" cy="1416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294340" y="7188756"/>
            <a:ext cx="8360331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Класът User дефинира общ интерфейс, който Student и Librarian специализират според специфичните си роли в системата.</a:t>
            </a:r>
            <a:endParaRPr lang="en-US" sz="11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8768" y="7526692"/>
            <a:ext cx="1821632" cy="6276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4339" y="757952"/>
            <a:ext cx="7239595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Класът Book – моделиране на книгата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144339" y="1509832"/>
            <a:ext cx="7828121" cy="1861899"/>
          </a:xfrm>
          <a:prstGeom prst="roundRect">
            <a:avLst>
              <a:gd name="adj" fmla="val 42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7199" y="1532692"/>
            <a:ext cx="751999" cy="1816179"/>
          </a:xfrm>
          <a:prstGeom prst="roundRect">
            <a:avLst>
              <a:gd name="adj" fmla="val 6853"/>
            </a:avLst>
          </a:prstGeom>
          <a:solidFill>
            <a:srgbClr val="DADBF1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98419" y="2299811"/>
            <a:ext cx="281940" cy="2819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07198" y="1720691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Свойства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107198" y="2127171"/>
            <a:ext cx="665440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 – заглавие на книгата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107198" y="2493645"/>
            <a:ext cx="665440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 – автор на произведението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107198" y="2860119"/>
            <a:ext cx="665440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IsAvailable – статус на наличност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144339" y="3559731"/>
            <a:ext cx="7828121" cy="1861899"/>
          </a:xfrm>
          <a:prstGeom prst="roundRect">
            <a:avLst>
              <a:gd name="adj" fmla="val 42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167199" y="3582591"/>
            <a:ext cx="751999" cy="1816179"/>
          </a:xfrm>
          <a:prstGeom prst="roundRect">
            <a:avLst>
              <a:gd name="adj" fmla="val 6853"/>
            </a:avLst>
          </a:prstGeom>
          <a:solidFill>
            <a:srgbClr val="DADBF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98419" y="4349710"/>
            <a:ext cx="281940" cy="2819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107198" y="3770590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Методи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107198" y="4177070"/>
            <a:ext cx="665440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Borrow() – маркира книгата като заета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7107198" y="4543544"/>
            <a:ext cx="665440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Return() – освобождава книгата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7107198" y="4910018"/>
            <a:ext cx="665440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GetInfo() – връща информация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6144339" y="5609630"/>
            <a:ext cx="7828121" cy="1861899"/>
          </a:xfrm>
          <a:prstGeom prst="roundRect">
            <a:avLst>
              <a:gd name="adj" fmla="val 42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167199" y="5632490"/>
            <a:ext cx="751999" cy="1816179"/>
          </a:xfrm>
          <a:prstGeom prst="roundRect">
            <a:avLst>
              <a:gd name="adj" fmla="val 6853"/>
            </a:avLst>
          </a:prstGeom>
          <a:solidFill>
            <a:srgbClr val="DADBF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398419" y="6399609"/>
            <a:ext cx="281940" cy="28194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107198" y="5820489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Валидация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7107198" y="6226969"/>
            <a:ext cx="665440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за наличност при заемане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7107198" y="6593443"/>
            <a:ext cx="665440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Предотвратяване на дублиращи операции</a:t>
            </a:r>
            <a:endParaRPr lang="en-US" sz="1450" dirty="0"/>
          </a:p>
        </p:txBody>
      </p:sp>
      <p:sp>
        <p:nvSpPr>
          <p:cNvPr id="24" name="Text 18"/>
          <p:cNvSpPr/>
          <p:nvPr/>
        </p:nvSpPr>
        <p:spPr>
          <a:xfrm>
            <a:off x="7107198" y="6959917"/>
            <a:ext cx="6654403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Генериране на изключения при грешки</a:t>
            </a:r>
            <a:endParaRPr lang="en-US" sz="145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5649" y="7537251"/>
            <a:ext cx="2476570" cy="5630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27014" y="477202"/>
            <a:ext cx="6795373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Класът Library – сърцето на системата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827014" y="1344692"/>
            <a:ext cx="355818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bg-BG" sz="2400" b="1" dirty="0" smtClean="0"/>
              <a:t>Управление на колекцията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1827014" y="1777305"/>
            <a:ext cx="5846326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Класът Library е централният компонент, който съхранява и управлява всички книги в системата. Той имплементира бизнес логиката за добавяне, търсене и показване на книги.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827014" y="3380416"/>
            <a:ext cx="258913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bg-BG" sz="2400" b="1" dirty="0" smtClean="0"/>
              <a:t>Основни отговорности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1827014" y="3882050"/>
            <a:ext cx="584632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Съхранение на списък с книги (List&lt;Book&gt;)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827014" y="4434867"/>
            <a:ext cx="584632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Добавяне на нови екземпляри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827014" y="4985194"/>
            <a:ext cx="584632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Визуализация на каталога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1827014" y="5512543"/>
            <a:ext cx="584632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Проверка за дублиращи заглавия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1827014" y="5989746"/>
            <a:ext cx="584632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Търсене по критерии</a:t>
            </a:r>
            <a:endParaRPr lang="en-US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346" y="1366361"/>
            <a:ext cx="4706422" cy="4706422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8104346" y="6267926"/>
            <a:ext cx="4706422" cy="1292543"/>
          </a:xfrm>
          <a:prstGeom prst="roundRect">
            <a:avLst>
              <a:gd name="adj" fmla="val 5639"/>
            </a:avLst>
          </a:prstGeom>
          <a:solidFill>
            <a:srgbClr val="C7C9EA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820" y="6531054"/>
            <a:ext cx="216813" cy="17347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668107" y="6484739"/>
            <a:ext cx="3969187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Library работи като repository pattern, предоставяйки единна точка за достъп до колекцията от книги.</a:t>
            </a:r>
            <a:endParaRPr lang="en-US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7821" y="7805718"/>
            <a:ext cx="2112579" cy="349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8206" y="285196"/>
            <a:ext cx="2199655" cy="568511"/>
          </a:xfrm>
          <a:prstGeom prst="roundRect">
            <a:avLst>
              <a:gd name="adj" fmla="val 17872"/>
            </a:avLst>
          </a:prstGeom>
          <a:solidFill>
            <a:srgbClr val="DADBF1"/>
          </a:solidFill>
          <a:ln/>
        </p:spPr>
      </p:sp>
      <p:sp>
        <p:nvSpPr>
          <p:cNvPr id="4" name="Text 1"/>
          <p:cNvSpPr/>
          <p:nvPr/>
        </p:nvSpPr>
        <p:spPr>
          <a:xfrm>
            <a:off x="535165" y="476369"/>
            <a:ext cx="135671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ДЕМОНСТРАЦИЯ</a:t>
            </a:r>
            <a:endParaRPr lang="en-US" sz="1600" b="1" dirty="0"/>
          </a:p>
        </p:txBody>
      </p:sp>
      <p:sp>
        <p:nvSpPr>
          <p:cNvPr id="5" name="Text 2"/>
          <p:cNvSpPr/>
          <p:nvPr/>
        </p:nvSpPr>
        <p:spPr>
          <a:xfrm>
            <a:off x="1062276" y="994410"/>
            <a:ext cx="5291495" cy="494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50"/>
              </a:lnSpc>
            </a:pPr>
            <a:r>
              <a:rPr lang="bg-BG" sz="3100" b="1" dirty="0" smtClean="0">
                <a:solidFill>
                  <a:srgbClr val="000000"/>
                </a:solidFill>
                <a:ea typeface="Inter Bold" pitchFamily="34" charset="-122"/>
              </a:rPr>
              <a:t>Приложението в действие</a:t>
            </a:r>
            <a:endParaRPr lang="en-US" sz="3100" dirty="0"/>
          </a:p>
        </p:txBody>
      </p:sp>
      <p:sp>
        <p:nvSpPr>
          <p:cNvPr id="6" name="Shape 3"/>
          <p:cNvSpPr/>
          <p:nvPr/>
        </p:nvSpPr>
        <p:spPr>
          <a:xfrm>
            <a:off x="7303651" y="1785104"/>
            <a:ext cx="22860" cy="5903357"/>
          </a:xfrm>
          <a:prstGeom prst="roundRect">
            <a:avLst>
              <a:gd name="adj" fmla="val 363264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6522482" y="1996083"/>
            <a:ext cx="593050" cy="22860"/>
          </a:xfrm>
          <a:prstGeom prst="roundRect">
            <a:avLst>
              <a:gd name="adj" fmla="val 363264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7092672" y="1785104"/>
            <a:ext cx="444818" cy="44481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166848" y="1822192"/>
            <a:ext cx="29646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3112056" y="1852970"/>
            <a:ext cx="321444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bg-BG" sz="2400" b="1" dirty="0" smtClean="0">
                <a:solidFill>
                  <a:srgbClr val="272525"/>
                </a:solidFill>
                <a:ea typeface="Inter Bold" pitchFamily="34" charset="-122"/>
              </a:rPr>
              <a:t>Стъпка 1: Инициализация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62276" y="2280523"/>
            <a:ext cx="526422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Библиотекарят стартира системата и добавя първоначален набор от книги в каталога.</a:t>
            </a:r>
            <a:endParaRPr lang="en-US" dirty="0"/>
          </a:p>
        </p:txBody>
      </p:sp>
      <p:sp>
        <p:nvSpPr>
          <p:cNvPr id="12" name="Shape 9"/>
          <p:cNvSpPr/>
          <p:nvPr/>
        </p:nvSpPr>
        <p:spPr>
          <a:xfrm>
            <a:off x="7514630" y="3182303"/>
            <a:ext cx="593050" cy="22860"/>
          </a:xfrm>
          <a:prstGeom prst="roundRect">
            <a:avLst>
              <a:gd name="adj" fmla="val 363264"/>
            </a:avLst>
          </a:prstGeom>
          <a:solidFill>
            <a:srgbClr val="C0C1D7"/>
          </a:solidFill>
          <a:ln/>
        </p:spPr>
      </p:sp>
      <p:sp>
        <p:nvSpPr>
          <p:cNvPr id="13" name="Shape 10"/>
          <p:cNvSpPr/>
          <p:nvPr/>
        </p:nvSpPr>
        <p:spPr>
          <a:xfrm>
            <a:off x="7092672" y="2971324"/>
            <a:ext cx="444818" cy="44481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66848" y="3008412"/>
            <a:ext cx="29646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8303657" y="3039189"/>
            <a:ext cx="348757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bg-BG" sz="2400" dirty="0" smtClean="0"/>
              <a:t>Стъпка 2: Заемане на книга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8303657" y="3466743"/>
            <a:ext cx="5264348" cy="949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Студентът преглежда наличните книги и успешно заема желаното заглавие. Статусът се актуализира автоматично.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6522482" y="4204811"/>
            <a:ext cx="593050" cy="22860"/>
          </a:xfrm>
          <a:prstGeom prst="roundRect">
            <a:avLst>
              <a:gd name="adj" fmla="val 363264"/>
            </a:avLst>
          </a:prstGeom>
          <a:solidFill>
            <a:srgbClr val="C0C1D7"/>
          </a:solidFill>
          <a:ln/>
        </p:spPr>
      </p:sp>
      <p:sp>
        <p:nvSpPr>
          <p:cNvPr id="18" name="Shape 15"/>
          <p:cNvSpPr/>
          <p:nvPr/>
        </p:nvSpPr>
        <p:spPr>
          <a:xfrm>
            <a:off x="7092672" y="3993833"/>
            <a:ext cx="444818" cy="44481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166848" y="4030920"/>
            <a:ext cx="29646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20" name="Text 17"/>
          <p:cNvSpPr/>
          <p:nvPr/>
        </p:nvSpPr>
        <p:spPr>
          <a:xfrm>
            <a:off x="2356961" y="4061698"/>
            <a:ext cx="396954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bg-BG" sz="2400" b="1" dirty="0" smtClean="0">
                <a:solidFill>
                  <a:srgbClr val="272525"/>
                </a:solidFill>
                <a:ea typeface="Inter Bold" pitchFamily="34" charset="-122"/>
              </a:rPr>
              <a:t>Стъпка 3: Обработка на грешка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1062276" y="4489252"/>
            <a:ext cx="526422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 опит за заемане на вече заета книга, системата генерира изключение с ясно съобщение за грешка.</a:t>
            </a:r>
            <a:endParaRPr lang="en-US" sz="2000" dirty="0"/>
          </a:p>
        </p:txBody>
      </p:sp>
      <p:sp>
        <p:nvSpPr>
          <p:cNvPr id="22" name="Shape 19"/>
          <p:cNvSpPr/>
          <p:nvPr/>
        </p:nvSpPr>
        <p:spPr>
          <a:xfrm>
            <a:off x="7514630" y="5227320"/>
            <a:ext cx="593050" cy="22860"/>
          </a:xfrm>
          <a:prstGeom prst="roundRect">
            <a:avLst>
              <a:gd name="adj" fmla="val 363264"/>
            </a:avLst>
          </a:prstGeom>
          <a:solidFill>
            <a:srgbClr val="C0C1D7"/>
          </a:solidFill>
          <a:ln/>
        </p:spPr>
      </p:sp>
      <p:sp>
        <p:nvSpPr>
          <p:cNvPr id="23" name="Shape 20"/>
          <p:cNvSpPr/>
          <p:nvPr/>
        </p:nvSpPr>
        <p:spPr>
          <a:xfrm>
            <a:off x="7092672" y="5016341"/>
            <a:ext cx="444818" cy="44481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166848" y="5053429"/>
            <a:ext cx="29646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300" dirty="0"/>
          </a:p>
        </p:txBody>
      </p:sp>
      <p:sp>
        <p:nvSpPr>
          <p:cNvPr id="25" name="Text 22"/>
          <p:cNvSpPr/>
          <p:nvPr/>
        </p:nvSpPr>
        <p:spPr>
          <a:xfrm>
            <a:off x="8303657" y="5084207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bg-BG" sz="2400" dirty="0" smtClean="0"/>
              <a:t>Стъпка 4: Връщане</a:t>
            </a:r>
            <a:endParaRPr lang="en-US" sz="2400" dirty="0"/>
          </a:p>
        </p:txBody>
      </p:sp>
      <p:sp>
        <p:nvSpPr>
          <p:cNvPr id="26" name="Text 23"/>
          <p:cNvSpPr/>
          <p:nvPr/>
        </p:nvSpPr>
        <p:spPr>
          <a:xfrm>
            <a:off x="8303657" y="5511760"/>
            <a:ext cx="5264348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Студентът връща книгата, което освобождава ресурса за следващи потребители.</a:t>
            </a:r>
            <a:endParaRPr lang="en-US" sz="2000" dirty="0"/>
          </a:p>
        </p:txBody>
      </p:sp>
      <p:sp>
        <p:nvSpPr>
          <p:cNvPr id="27" name="Shape 24"/>
          <p:cNvSpPr/>
          <p:nvPr/>
        </p:nvSpPr>
        <p:spPr>
          <a:xfrm>
            <a:off x="6522482" y="6249829"/>
            <a:ext cx="593050" cy="22860"/>
          </a:xfrm>
          <a:prstGeom prst="roundRect">
            <a:avLst>
              <a:gd name="adj" fmla="val 363264"/>
            </a:avLst>
          </a:prstGeom>
          <a:solidFill>
            <a:srgbClr val="C0C1D7"/>
          </a:solidFill>
          <a:ln/>
        </p:spPr>
      </p:sp>
      <p:sp>
        <p:nvSpPr>
          <p:cNvPr id="28" name="Shape 25"/>
          <p:cNvSpPr/>
          <p:nvPr/>
        </p:nvSpPr>
        <p:spPr>
          <a:xfrm>
            <a:off x="7092672" y="6038850"/>
            <a:ext cx="444818" cy="444818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7166848" y="6075938"/>
            <a:ext cx="29646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300" dirty="0"/>
          </a:p>
        </p:txBody>
      </p:sp>
      <p:sp>
        <p:nvSpPr>
          <p:cNvPr id="30" name="Text 27"/>
          <p:cNvSpPr/>
          <p:nvPr/>
        </p:nvSpPr>
        <p:spPr>
          <a:xfrm>
            <a:off x="3677960" y="6106716"/>
            <a:ext cx="264854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bg-BG" sz="2400" b="1" dirty="0" smtClean="0">
                <a:solidFill>
                  <a:srgbClr val="272525"/>
                </a:solidFill>
                <a:ea typeface="Inter Bold" pitchFamily="34" charset="-122"/>
              </a:rPr>
              <a:t>Стъпка 5: Валидация</a:t>
            </a:r>
            <a:endParaRPr lang="en-US" sz="2400" dirty="0"/>
          </a:p>
        </p:txBody>
      </p:sp>
      <p:sp>
        <p:nvSpPr>
          <p:cNvPr id="31" name="Text 28"/>
          <p:cNvSpPr/>
          <p:nvPr/>
        </p:nvSpPr>
        <p:spPr>
          <a:xfrm>
            <a:off x="1062276" y="6534269"/>
            <a:ext cx="526422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 опит за връщане на невзета книга, системата показва съответно предупреждение.</a:t>
            </a:r>
            <a:endParaRPr lang="en-US" sz="20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627" y="7550920"/>
            <a:ext cx="2171773" cy="678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958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12513" y="2556867"/>
            <a:ext cx="5470922" cy="41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bg-BG" sz="2800" b="1" dirty="0" smtClean="0"/>
              <a:t>Заключение и бъдещо развитие</a:t>
            </a:r>
            <a:endParaRPr lang="en-US" sz="2800" b="1" dirty="0"/>
          </a:p>
        </p:txBody>
      </p:sp>
      <p:sp>
        <p:nvSpPr>
          <p:cNvPr id="4" name="Text 1"/>
          <p:cNvSpPr/>
          <p:nvPr/>
        </p:nvSpPr>
        <p:spPr>
          <a:xfrm>
            <a:off x="2012513" y="3311366"/>
            <a:ext cx="3395424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4350" dirty="0"/>
          </a:p>
        </p:txBody>
      </p:sp>
      <p:sp>
        <p:nvSpPr>
          <p:cNvPr id="5" name="Text 2"/>
          <p:cNvSpPr/>
          <p:nvPr/>
        </p:nvSpPr>
        <p:spPr>
          <a:xfrm>
            <a:off x="2662296" y="4065865"/>
            <a:ext cx="2095857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bg-BG" b="1" dirty="0" smtClean="0">
                <a:solidFill>
                  <a:srgbClr val="272525"/>
                </a:solidFill>
                <a:ea typeface="Inter Bold" pitchFamily="34" charset="-122"/>
              </a:rPr>
              <a:t>ООП принципа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2012513" y="4436626"/>
            <a:ext cx="3395424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успешно приложени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5617488" y="3311366"/>
            <a:ext cx="3395424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4350" dirty="0"/>
          </a:p>
        </p:txBody>
      </p:sp>
      <p:sp>
        <p:nvSpPr>
          <p:cNvPr id="8" name="Text 5"/>
          <p:cNvSpPr/>
          <p:nvPr/>
        </p:nvSpPr>
        <p:spPr>
          <a:xfrm>
            <a:off x="6267212" y="4074200"/>
            <a:ext cx="20958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bg-BG" sz="2000" b="1" dirty="0" smtClean="0"/>
              <a:t>класа</a:t>
            </a:r>
            <a:endParaRPr lang="en-US" sz="2000" b="1" dirty="0"/>
          </a:p>
        </p:txBody>
      </p:sp>
      <p:sp>
        <p:nvSpPr>
          <p:cNvPr id="9" name="Text 6"/>
          <p:cNvSpPr/>
          <p:nvPr/>
        </p:nvSpPr>
        <p:spPr>
          <a:xfrm>
            <a:off x="5617488" y="4436626"/>
            <a:ext cx="3395424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добре структурирани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9222462" y="3311366"/>
            <a:ext cx="3395424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4350" dirty="0"/>
          </a:p>
        </p:txBody>
      </p:sp>
      <p:sp>
        <p:nvSpPr>
          <p:cNvPr id="11" name="Text 8"/>
          <p:cNvSpPr/>
          <p:nvPr/>
        </p:nvSpPr>
        <p:spPr>
          <a:xfrm>
            <a:off x="9872186" y="4074200"/>
            <a:ext cx="20958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bg-BG" sz="2000" b="1" dirty="0" smtClean="0"/>
              <a:t>функционалност</a:t>
            </a:r>
            <a:endParaRPr lang="en-US" sz="2000" b="1" dirty="0"/>
          </a:p>
        </p:txBody>
      </p:sp>
      <p:sp>
        <p:nvSpPr>
          <p:cNvPr id="12" name="Text 9"/>
          <p:cNvSpPr/>
          <p:nvPr/>
        </p:nvSpPr>
        <p:spPr>
          <a:xfrm>
            <a:off x="9222462" y="4436626"/>
            <a:ext cx="3395424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покрита с валидация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2012513" y="4893350"/>
            <a:ext cx="10605373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Проектът демонстрира правилно и ефективно използване на обектно-ориентираното програмиране в C#. Кодът е добре структуриран, лесен за разбиране и следва best practices.</a:t>
            </a:r>
            <a:endParaRPr lang="en-US" b="1" dirty="0"/>
          </a:p>
        </p:txBody>
      </p:sp>
      <p:sp>
        <p:nvSpPr>
          <p:cNvPr id="14" name="Text 11"/>
          <p:cNvSpPr/>
          <p:nvPr/>
        </p:nvSpPr>
        <p:spPr>
          <a:xfrm>
            <a:off x="2012513" y="5873949"/>
            <a:ext cx="331172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bg-BG" sz="2800" dirty="0" smtClean="0"/>
              <a:t>Възможности за разширяване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2012513" y="6194465"/>
            <a:ext cx="1060537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Добавяне на база данни за персистентност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2012513" y="6521172"/>
            <a:ext cx="1060537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Имплементиране на системата за глоби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2012513" y="6847880"/>
            <a:ext cx="1060537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Създаване на графичен потребителски интерфейс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2012513" y="7174587"/>
            <a:ext cx="1060537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Добавяне на функционалност за резервации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012513" y="7501295"/>
            <a:ext cx="10605373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Интеграция със външни API за книжна информация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5569" y="7227451"/>
            <a:ext cx="3024831" cy="945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633</Words>
  <Application>Microsoft Office PowerPoint</Application>
  <PresentationFormat>Custom</PresentationFormat>
  <Paragraphs>113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Inter Bold</vt:lpstr>
      <vt:lpstr>Arial</vt:lpstr>
      <vt:lpstr>Inter Light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pmg</dc:creator>
  <cp:lastModifiedBy>dzi_23</cp:lastModifiedBy>
  <cp:revision>6</cp:revision>
  <dcterms:created xsi:type="dcterms:W3CDTF">2026-01-12T10:52:29Z</dcterms:created>
  <dcterms:modified xsi:type="dcterms:W3CDTF">2026-01-12T11:33:03Z</dcterms:modified>
</cp:coreProperties>
</file>